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73" r:id="rId4"/>
    <p:sldId id="283" r:id="rId5"/>
    <p:sldId id="258" r:id="rId6"/>
    <p:sldId id="276" r:id="rId7"/>
    <p:sldId id="272" r:id="rId8"/>
    <p:sldId id="259" r:id="rId9"/>
    <p:sldId id="277" r:id="rId10"/>
    <p:sldId id="279" r:id="rId11"/>
    <p:sldId id="278" r:id="rId12"/>
    <p:sldId id="280" r:id="rId13"/>
    <p:sldId id="281" r:id="rId14"/>
    <p:sldId id="269" r:id="rId15"/>
    <p:sldId id="282" r:id="rId16"/>
    <p:sldId id="284" r:id="rId17"/>
    <p:sldId id="261" r:id="rId18"/>
    <p:sldId id="267" r:id="rId19"/>
    <p:sldId id="268" r:id="rId20"/>
    <p:sldId id="270" r:id="rId21"/>
    <p:sldId id="285" r:id="rId22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0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30.9.2024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187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30.9.2024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787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30.9.2024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376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30.9.2024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3407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30.9.2024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07807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30.9.2024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110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30.9.2024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5166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30.9.2024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360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30.9.2024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0089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30.9.2024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1647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2F0F1-22B0-46D7-95FE-6F2F7670673A}" type="datetimeFigureOut">
              <a:rPr lang="bg-BG" smtClean="0"/>
              <a:t>30.9.2024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58590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F0F1-22B0-46D7-95FE-6F2F7670673A}" type="datetimeFigureOut">
              <a:rPr lang="bg-BG" smtClean="0"/>
              <a:t>30.9.2024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02A8-0D1D-40BF-B275-3CBA217E2DF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2240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ecan@phys.uni-sofia.b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32" name="Picture 8" descr="emf02">
            <a:extLst>
              <a:ext uri="{FF2B5EF4-FFF2-40B4-BE49-F238E27FC236}">
                <a16:creationId xmlns:a16="http://schemas.microsoft.com/office/drawing/2014/main" id="{47258302-95E5-4EE6-A283-00F4ECA4D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2260" y="80607"/>
            <a:ext cx="4064659" cy="272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ravity: Facts (Science Trek: Idaho Public Television)">
            <a:extLst>
              <a:ext uri="{FF2B5EF4-FFF2-40B4-BE49-F238E27FC236}">
                <a16:creationId xmlns:a16="http://schemas.microsoft.com/office/drawing/2014/main" id="{DAB51EC3-8406-4DC4-BE32-1858D08AC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890" y="3925048"/>
            <a:ext cx="2406399" cy="272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64BCF3F-D398-4CFE-A6CE-00BEFAF5F4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6103" y="2868793"/>
            <a:ext cx="4175097" cy="3908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5963682-67B7-4FF2-BAC0-CFED74780E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621459">
            <a:off x="358652" y="1069706"/>
            <a:ext cx="7412014" cy="204585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0250685-7EA2-4519-A1D1-C01527D9FA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40630">
            <a:off x="1320542" y="3231046"/>
            <a:ext cx="4572587" cy="3306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1410" y="80607"/>
            <a:ext cx="90868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389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66EEB0-8D3E-F2B8-F49E-E8453BFCD038}"/>
              </a:ext>
            </a:extLst>
          </p:cNvPr>
          <p:cNvSpPr/>
          <p:nvPr/>
        </p:nvSpPr>
        <p:spPr>
          <a:xfrm>
            <a:off x="7908683" y="758023"/>
            <a:ext cx="718031" cy="330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4FE15A-70C3-90EB-2FFE-FE42C29EE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2" y="149996"/>
            <a:ext cx="10233447" cy="655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48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8636A0-4FDD-6589-002A-B50D89414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9847385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91C5C9-DE21-856D-B09C-ADB400F08FB8}"/>
              </a:ext>
            </a:extLst>
          </p:cNvPr>
          <p:cNvSpPr/>
          <p:nvPr/>
        </p:nvSpPr>
        <p:spPr>
          <a:xfrm>
            <a:off x="10102745" y="1057685"/>
            <a:ext cx="894945" cy="330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9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D638AB-3A25-89FF-94F8-5E7ACB8CB3FE}"/>
              </a:ext>
            </a:extLst>
          </p:cNvPr>
          <p:cNvSpPr/>
          <p:nvPr/>
        </p:nvSpPr>
        <p:spPr>
          <a:xfrm>
            <a:off x="5736336" y="515436"/>
            <a:ext cx="669911" cy="330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99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C1A51B-0F2A-F627-BB90-803C125334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4" t="6333" r="15736" b="72765"/>
          <a:stretch/>
        </p:blipFill>
        <p:spPr>
          <a:xfrm>
            <a:off x="0" y="2125451"/>
            <a:ext cx="6701886" cy="1311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16" y="350729"/>
            <a:ext cx="4048125" cy="16859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9E672F-9B1B-C845-7C32-81E85BFF602E}"/>
              </a:ext>
            </a:extLst>
          </p:cNvPr>
          <p:cNvSpPr/>
          <p:nvPr/>
        </p:nvSpPr>
        <p:spPr>
          <a:xfrm>
            <a:off x="640164" y="453002"/>
            <a:ext cx="2194560" cy="330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ADCA7-E52F-ABF5-1421-DA6E14834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31" y="783743"/>
            <a:ext cx="7066347" cy="48317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14177" y="2036654"/>
            <a:ext cx="4177070" cy="533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027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9452C7-E4F1-2944-919E-0906DCB68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84" t="6333" r="15736" b="72765"/>
          <a:stretch/>
        </p:blipFill>
        <p:spPr>
          <a:xfrm>
            <a:off x="0" y="1201616"/>
            <a:ext cx="6701886" cy="13115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075207-E8CF-AF94-C61A-F080FBFA3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63289"/>
            <a:ext cx="5916901" cy="5222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48125" cy="16859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64065" y="2643659"/>
            <a:ext cx="1606550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ectangle 9"/>
          <p:cNvSpPr/>
          <p:nvPr/>
        </p:nvSpPr>
        <p:spPr>
          <a:xfrm>
            <a:off x="6584114" y="2815109"/>
            <a:ext cx="3486501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23466A-5CA6-EF90-DF16-93F88BE5415B}"/>
              </a:ext>
            </a:extLst>
          </p:cNvPr>
          <p:cNvSpPr/>
          <p:nvPr/>
        </p:nvSpPr>
        <p:spPr>
          <a:xfrm>
            <a:off x="4639056" y="1253052"/>
            <a:ext cx="669911" cy="330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4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BC3A45-EBF1-8364-C41A-98152A152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614"/>
            <a:ext cx="12192000" cy="6414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68E20A-0527-6795-F1EF-780EB4407542}"/>
              </a:ext>
            </a:extLst>
          </p:cNvPr>
          <p:cNvSpPr txBox="1"/>
          <p:nvPr/>
        </p:nvSpPr>
        <p:spPr>
          <a:xfrm>
            <a:off x="1315233" y="1027906"/>
            <a:ext cx="3557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dirty="0">
                <a:solidFill>
                  <a:schemeClr val="accent5"/>
                </a:solidFill>
              </a:rPr>
              <a:t>Вашето мнение е важно!</a:t>
            </a:r>
            <a:endParaRPr lang="en-US" sz="2200" dirty="0">
              <a:solidFill>
                <a:schemeClr val="accent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E102A7-06A4-C0EB-2A55-E0FCC6D2EF72}"/>
              </a:ext>
            </a:extLst>
          </p:cNvPr>
          <p:cNvSpPr/>
          <p:nvPr/>
        </p:nvSpPr>
        <p:spPr>
          <a:xfrm>
            <a:off x="8629677" y="615051"/>
            <a:ext cx="1141707" cy="330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22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6F63C8-D764-DFF5-0E29-D405C3AAC8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07547" y="0"/>
            <a:ext cx="877690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938849D-8F07-E26F-C29E-D1AC1BF97342}"/>
              </a:ext>
            </a:extLst>
          </p:cNvPr>
          <p:cNvSpPr/>
          <p:nvPr/>
        </p:nvSpPr>
        <p:spPr>
          <a:xfrm>
            <a:off x="4850059" y="4860099"/>
            <a:ext cx="3028811" cy="43922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58427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E7116-AABD-491B-92CA-CA8B00846678}"/>
              </a:ext>
            </a:extLst>
          </p:cNvPr>
          <p:cNvSpPr txBox="1"/>
          <p:nvPr/>
        </p:nvSpPr>
        <p:spPr>
          <a:xfrm>
            <a:off x="5818828" y="498604"/>
            <a:ext cx="354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Спорт и английски език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AAB8E9-8156-4FDF-A87C-07A877B58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462" y="904875"/>
            <a:ext cx="10048875" cy="2524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BE8798-DDF8-4177-B922-9323C00D88FC}"/>
              </a:ext>
            </a:extLst>
          </p:cNvPr>
          <p:cNvSpPr/>
          <p:nvPr/>
        </p:nvSpPr>
        <p:spPr>
          <a:xfrm>
            <a:off x="2910987" y="2219281"/>
            <a:ext cx="2343150" cy="666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DDB5D-8EAA-6632-5B2C-7FE0B6A4082C}"/>
              </a:ext>
            </a:extLst>
          </p:cNvPr>
          <p:cNvSpPr txBox="1"/>
          <p:nvPr/>
        </p:nvSpPr>
        <p:spPr>
          <a:xfrm>
            <a:off x="5516265" y="3744805"/>
            <a:ext cx="381800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accent5"/>
                </a:solidFill>
              </a:rPr>
              <a:t>Спорт - </a:t>
            </a:r>
            <a:r>
              <a:rPr lang="bg-BG" dirty="0" err="1">
                <a:solidFill>
                  <a:schemeClr val="accent5"/>
                </a:solidFill>
              </a:rPr>
              <a:t>гл.ас</a:t>
            </a:r>
            <a:r>
              <a:rPr lang="bg-BG" dirty="0">
                <a:solidFill>
                  <a:schemeClr val="accent5"/>
                </a:solidFill>
              </a:rPr>
              <a:t>. Радослав Костадинов</a:t>
            </a:r>
            <a:endParaRPr lang="en-US" dirty="0">
              <a:solidFill>
                <a:schemeClr val="accent5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DB2A1-33B6-47D4-902B-C9998F998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779695"/>
            <a:ext cx="5638800" cy="17929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5C7F21-EF77-4BAC-8792-E3F8400904CD}"/>
              </a:ext>
            </a:extLst>
          </p:cNvPr>
          <p:cNvSpPr/>
          <p:nvPr/>
        </p:nvSpPr>
        <p:spPr>
          <a:xfrm>
            <a:off x="457200" y="6189421"/>
            <a:ext cx="3909883" cy="375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77B916-0FD9-0DDE-96D9-03EC956FDF60}"/>
              </a:ext>
            </a:extLst>
          </p:cNvPr>
          <p:cNvSpPr txBox="1"/>
          <p:nvPr/>
        </p:nvSpPr>
        <p:spPr>
          <a:xfrm>
            <a:off x="4627060" y="5938199"/>
            <a:ext cx="238353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g-BG" dirty="0">
                <a:solidFill>
                  <a:schemeClr val="accent5"/>
                </a:solidFill>
              </a:rPr>
              <a:t>Д-р Гергана Георгиева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E7116-AABD-491B-92CA-CA8B00846678}"/>
              </a:ext>
            </a:extLst>
          </p:cNvPr>
          <p:cNvSpPr txBox="1"/>
          <p:nvPr/>
        </p:nvSpPr>
        <p:spPr>
          <a:xfrm>
            <a:off x="254949" y="63006"/>
            <a:ext cx="354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Факултативни дисциплини</a:t>
            </a:r>
          </a:p>
        </p:txBody>
      </p:sp>
    </p:spTree>
    <p:extLst>
      <p:ext uri="{BB962C8B-B14F-4D97-AF65-F5344CB8AC3E}">
        <p14:creationId xmlns:p14="http://schemas.microsoft.com/office/powerpoint/2010/main" val="1336473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E7116-AABD-491B-92CA-CA8B00846678}"/>
              </a:ext>
            </a:extLst>
          </p:cNvPr>
          <p:cNvSpPr txBox="1"/>
          <p:nvPr/>
        </p:nvSpPr>
        <p:spPr>
          <a:xfrm>
            <a:off x="572568" y="285353"/>
            <a:ext cx="354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Учителска правоспособност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7982D-16E7-4293-861B-F19609A4C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924" y="1235264"/>
            <a:ext cx="10067925" cy="54989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A4634C4-73B4-44B8-BF15-937C0D94A8C6}"/>
              </a:ext>
            </a:extLst>
          </p:cNvPr>
          <p:cNvSpPr/>
          <p:nvPr/>
        </p:nvSpPr>
        <p:spPr>
          <a:xfrm>
            <a:off x="6524625" y="4533900"/>
            <a:ext cx="542925" cy="22002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1467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E7116-AABD-491B-92CA-CA8B00846678}"/>
              </a:ext>
            </a:extLst>
          </p:cNvPr>
          <p:cNvSpPr txBox="1"/>
          <p:nvPr/>
        </p:nvSpPr>
        <p:spPr>
          <a:xfrm>
            <a:off x="572568" y="285353"/>
            <a:ext cx="354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Корейски език и култура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F6A9F2-4201-4FA3-B903-C1EB7FA3C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3" y="1545660"/>
            <a:ext cx="8958262" cy="53123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C971F0-D1CA-4D51-9A6B-6936928F3204}"/>
              </a:ext>
            </a:extLst>
          </p:cNvPr>
          <p:cNvSpPr/>
          <p:nvPr/>
        </p:nvSpPr>
        <p:spPr>
          <a:xfrm>
            <a:off x="4710952" y="4384349"/>
            <a:ext cx="432987" cy="24736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 5"/>
          <p:cNvSpPr/>
          <p:nvPr/>
        </p:nvSpPr>
        <p:spPr>
          <a:xfrm>
            <a:off x="6230750" y="108452"/>
            <a:ext cx="5842887" cy="414857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9238268" y="4628561"/>
            <a:ext cx="2667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dirty="0">
                <a:solidFill>
                  <a:schemeClr val="accent1">
                    <a:lumMod val="75000"/>
                  </a:schemeClr>
                </a:solidFill>
              </a:rPr>
              <a:t>За повече информация</a:t>
            </a:r>
          </a:p>
          <a:p>
            <a:r>
              <a:rPr lang="bg-BG" dirty="0"/>
              <a:t>Доц. д-р Ирина Сотирова</a:t>
            </a:r>
            <a:endParaRPr lang="en-GB" dirty="0"/>
          </a:p>
          <a:p>
            <a:r>
              <a:rPr lang="en-GB" dirty="0"/>
              <a:t>ivsotirova@uni-sofia.bg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E6BD07-EC50-A4D5-83B7-585C7F9C9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62" t="5430" r="25215" b="34076"/>
          <a:stretch/>
        </p:blipFill>
        <p:spPr>
          <a:xfrm>
            <a:off x="6230750" y="108452"/>
            <a:ext cx="5842887" cy="41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8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038"/>
            <a:ext cx="12192000" cy="49439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78" y="5900962"/>
            <a:ext cx="2864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кабинет А419</a:t>
            </a:r>
            <a:br>
              <a:rPr lang="ru-RU" dirty="0"/>
            </a:br>
            <a:r>
              <a:rPr lang="ru-RU" dirty="0"/>
              <a:t>тел. 8161 412, 862 80 81</a:t>
            </a:r>
            <a:br>
              <a:rPr lang="ru-RU" dirty="0"/>
            </a:br>
            <a:r>
              <a:rPr lang="ru-RU" dirty="0">
                <a:hlinkClick r:id="rId3"/>
              </a:rPr>
              <a:t>decan@phys.uni-sofia.bg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488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Колко време трябва да си мием ръцете? - Любопитно - DarikNews.bg">
            <a:extLst>
              <a:ext uri="{FF2B5EF4-FFF2-40B4-BE49-F238E27FC236}">
                <a16:creationId xmlns:a16="http://schemas.microsoft.com/office/drawing/2014/main" id="{0E145475-CF43-4667-8BC9-977C1FABE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76200"/>
            <a:ext cx="10182976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2260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B1F5C7-AF7B-FCEE-CAA6-6556BE573A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38"/>
          <a:stretch/>
        </p:blipFill>
        <p:spPr>
          <a:xfrm>
            <a:off x="32425" y="1563891"/>
            <a:ext cx="12114179" cy="373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62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B6F17-D589-2195-6919-68F980EE4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79" y="1815591"/>
            <a:ext cx="10579870" cy="37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8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2265058-D3ED-178E-D95C-CE5E3710F3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638D75-F476-B9A6-37C5-8758DE108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096" y="0"/>
            <a:ext cx="7347303" cy="685800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AE2D69E5-E286-C489-56F8-4054EE0671C0}"/>
              </a:ext>
            </a:extLst>
          </p:cNvPr>
          <p:cNvSpPr txBox="1"/>
          <p:nvPr/>
        </p:nvSpPr>
        <p:spPr>
          <a:xfrm>
            <a:off x="9858213" y="2120130"/>
            <a:ext cx="1784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b="1" dirty="0">
                <a:solidFill>
                  <a:srgbClr val="FF0000"/>
                </a:solidFill>
              </a:rPr>
              <a:t>Фотоника и</a:t>
            </a:r>
          </a:p>
          <a:p>
            <a:r>
              <a:rPr lang="bg-BG" b="1" dirty="0">
                <a:solidFill>
                  <a:srgbClr val="FF0000"/>
                </a:solidFill>
              </a:rPr>
              <a:t>лазерна физика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BBF69EB-29CF-207D-7BFE-AF777925B7AC}"/>
              </a:ext>
            </a:extLst>
          </p:cNvPr>
          <p:cNvSpPr txBox="1"/>
          <p:nvPr/>
        </p:nvSpPr>
        <p:spPr>
          <a:xfrm>
            <a:off x="-23180" y="5413012"/>
            <a:ext cx="29861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500" b="1" dirty="0">
                <a:solidFill>
                  <a:schemeClr val="accent5"/>
                </a:solidFill>
              </a:rPr>
              <a:t>Физика и Математика,</a:t>
            </a:r>
          </a:p>
          <a:p>
            <a:endParaRPr lang="bg-BG" sz="1500" b="1" dirty="0">
              <a:solidFill>
                <a:schemeClr val="accent5"/>
              </a:solidFill>
            </a:endParaRPr>
          </a:p>
          <a:p>
            <a:r>
              <a:rPr lang="bg-BG" sz="1500" b="1" dirty="0">
                <a:solidFill>
                  <a:schemeClr val="accent5"/>
                </a:solidFill>
              </a:rPr>
              <a:t>Физика и Информатика,</a:t>
            </a:r>
          </a:p>
          <a:p>
            <a:endParaRPr lang="bg-BG" sz="1500" b="1" dirty="0">
              <a:solidFill>
                <a:schemeClr val="accent5"/>
              </a:solidFill>
            </a:endParaRPr>
          </a:p>
          <a:p>
            <a:r>
              <a:rPr lang="bg-BG" sz="1500" b="1" dirty="0">
                <a:solidFill>
                  <a:schemeClr val="accent5"/>
                </a:solidFill>
              </a:rPr>
              <a:t>Учител по Природни Науки…</a:t>
            </a:r>
            <a:endParaRPr lang="en-GB" sz="1500" b="1" dirty="0">
              <a:solidFill>
                <a:schemeClr val="accent5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5E264C6-BF5D-B26E-7DA7-E577B9C4D4F6}"/>
              </a:ext>
            </a:extLst>
          </p:cNvPr>
          <p:cNvCxnSpPr/>
          <p:nvPr/>
        </p:nvCxnSpPr>
        <p:spPr>
          <a:xfrm flipH="1" flipV="1">
            <a:off x="1508737" y="1439960"/>
            <a:ext cx="1554645" cy="777982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1">
            <a:extLst>
              <a:ext uri="{FF2B5EF4-FFF2-40B4-BE49-F238E27FC236}">
                <a16:creationId xmlns:a16="http://schemas.microsoft.com/office/drawing/2014/main" id="{8197426A-CB44-CDD4-4FE2-FBDCD3E3B5C9}"/>
              </a:ext>
            </a:extLst>
          </p:cNvPr>
          <p:cNvSpPr txBox="1"/>
          <p:nvPr/>
        </p:nvSpPr>
        <p:spPr>
          <a:xfrm>
            <a:off x="152762" y="4409257"/>
            <a:ext cx="141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b="1" dirty="0">
                <a:solidFill>
                  <a:srgbClr val="FF0000"/>
                </a:solidFill>
              </a:rPr>
              <a:t>Оптометрия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34C5F56D-0A85-B299-39AA-75A663C2E0A8}"/>
              </a:ext>
            </a:extLst>
          </p:cNvPr>
          <p:cNvSpPr txBox="1"/>
          <p:nvPr/>
        </p:nvSpPr>
        <p:spPr>
          <a:xfrm>
            <a:off x="9702184" y="2928094"/>
            <a:ext cx="2512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b="1" dirty="0">
                <a:solidFill>
                  <a:srgbClr val="FF0000"/>
                </a:solidFill>
              </a:rPr>
              <a:t>Физика</a:t>
            </a:r>
          </a:p>
          <a:p>
            <a:endParaRPr lang="bg-BG" b="1" dirty="0">
              <a:solidFill>
                <a:srgbClr val="FF0000"/>
              </a:solidFill>
            </a:endParaRPr>
          </a:p>
          <a:p>
            <a:r>
              <a:rPr lang="bg-BG" b="1" dirty="0">
                <a:solidFill>
                  <a:srgbClr val="FF0000"/>
                </a:solidFill>
              </a:rPr>
              <a:t>Квантова и космическа</a:t>
            </a:r>
          </a:p>
          <a:p>
            <a:r>
              <a:rPr lang="bg-BG" b="1" dirty="0">
                <a:solidFill>
                  <a:srgbClr val="FF0000"/>
                </a:solidFill>
              </a:rPr>
              <a:t>теоретична физика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62AE600C-3720-404F-D619-12D65B6C15E2}"/>
              </a:ext>
            </a:extLst>
          </p:cNvPr>
          <p:cNvSpPr txBox="1"/>
          <p:nvPr/>
        </p:nvSpPr>
        <p:spPr>
          <a:xfrm>
            <a:off x="9769651" y="125617"/>
            <a:ext cx="26214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sz="1600" b="1" dirty="0">
                <a:solidFill>
                  <a:srgbClr val="FF0000"/>
                </a:solidFill>
              </a:rPr>
              <a:t>Медицинска физика,</a:t>
            </a:r>
          </a:p>
          <a:p>
            <a:endParaRPr lang="bg-BG" sz="1600" b="1" dirty="0">
              <a:solidFill>
                <a:srgbClr val="FF0000"/>
              </a:solidFill>
            </a:endParaRPr>
          </a:p>
          <a:p>
            <a:r>
              <a:rPr lang="bg-BG" sz="1600" b="1" dirty="0">
                <a:solidFill>
                  <a:srgbClr val="FF0000"/>
                </a:solidFill>
              </a:rPr>
              <a:t>Ядрена техника и</a:t>
            </a:r>
          </a:p>
          <a:p>
            <a:r>
              <a:rPr lang="bg-BG" sz="1600" b="1" dirty="0">
                <a:solidFill>
                  <a:srgbClr val="FF0000"/>
                </a:solidFill>
              </a:rPr>
              <a:t>ядрена енергетика,</a:t>
            </a:r>
          </a:p>
          <a:p>
            <a:endParaRPr lang="bg-BG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Quantum, </a:t>
            </a:r>
            <a:r>
              <a:rPr lang="en-GB" sz="1600" b="1" dirty="0">
                <a:solidFill>
                  <a:srgbClr val="FF0000"/>
                </a:solidFill>
              </a:rPr>
              <a:t>Nuclear and Particle Physics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3A6896-F771-F613-69F5-32653AC29429}"/>
              </a:ext>
            </a:extLst>
          </p:cNvPr>
          <p:cNvCxnSpPr/>
          <p:nvPr/>
        </p:nvCxnSpPr>
        <p:spPr>
          <a:xfrm flipH="1">
            <a:off x="1664271" y="714342"/>
            <a:ext cx="1409110" cy="247013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D9506D-C3A8-7B02-AC54-E364876E70F2}"/>
              </a:ext>
            </a:extLst>
          </p:cNvPr>
          <p:cNvCxnSpPr/>
          <p:nvPr/>
        </p:nvCxnSpPr>
        <p:spPr>
          <a:xfrm flipV="1">
            <a:off x="7219668" y="3645670"/>
            <a:ext cx="970767" cy="103739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23">
            <a:extLst>
              <a:ext uri="{FF2B5EF4-FFF2-40B4-BE49-F238E27FC236}">
                <a16:creationId xmlns:a16="http://schemas.microsoft.com/office/drawing/2014/main" id="{B0BC3996-DD38-C9B2-6A07-EADDCA40B962}"/>
              </a:ext>
            </a:extLst>
          </p:cNvPr>
          <p:cNvSpPr txBox="1"/>
          <p:nvPr/>
        </p:nvSpPr>
        <p:spPr>
          <a:xfrm>
            <a:off x="6892095" y="5200134"/>
            <a:ext cx="1509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b="1" dirty="0">
                <a:solidFill>
                  <a:srgbClr val="7030A0"/>
                </a:solidFill>
              </a:rPr>
              <a:t>Компютърно</a:t>
            </a:r>
          </a:p>
          <a:p>
            <a:r>
              <a:rPr lang="bg-BG" b="1" dirty="0">
                <a:solidFill>
                  <a:srgbClr val="7030A0"/>
                </a:solidFill>
              </a:rPr>
              <a:t>инженерство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63D00913-97AD-FA44-F83A-53497061399A}"/>
              </a:ext>
            </a:extLst>
          </p:cNvPr>
          <p:cNvSpPr txBox="1"/>
          <p:nvPr/>
        </p:nvSpPr>
        <p:spPr>
          <a:xfrm>
            <a:off x="5338656" y="5849095"/>
            <a:ext cx="2378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b="1" dirty="0">
                <a:solidFill>
                  <a:srgbClr val="7030A0"/>
                </a:solidFill>
              </a:rPr>
              <a:t>Комуникации и</a:t>
            </a:r>
          </a:p>
          <a:p>
            <a:r>
              <a:rPr lang="bg-BG" b="1" dirty="0">
                <a:solidFill>
                  <a:srgbClr val="7030A0"/>
                </a:solidFill>
              </a:rPr>
              <a:t>физична електроника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6" name="TextBox 25">
            <a:extLst>
              <a:ext uri="{FF2B5EF4-FFF2-40B4-BE49-F238E27FC236}">
                <a16:creationId xmlns:a16="http://schemas.microsoft.com/office/drawing/2014/main" id="{F0649249-A76B-4884-C0F4-5BB685F7C3E8}"/>
              </a:ext>
            </a:extLst>
          </p:cNvPr>
          <p:cNvSpPr txBox="1"/>
          <p:nvPr/>
        </p:nvSpPr>
        <p:spPr>
          <a:xfrm>
            <a:off x="9842294" y="5155548"/>
            <a:ext cx="134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b="1" dirty="0">
                <a:solidFill>
                  <a:srgbClr val="FF0000"/>
                </a:solidFill>
              </a:rPr>
              <a:t>Инженерна</a:t>
            </a:r>
          </a:p>
          <a:p>
            <a:r>
              <a:rPr lang="bg-BG" b="1" dirty="0">
                <a:solidFill>
                  <a:srgbClr val="FF0000"/>
                </a:solidFill>
              </a:rPr>
              <a:t>физика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7BB66B8-13E2-76F1-5115-B99A2B355749}"/>
              </a:ext>
            </a:extLst>
          </p:cNvPr>
          <p:cNvCxnSpPr>
            <a:cxnSpLocks/>
          </p:cNvCxnSpPr>
          <p:nvPr/>
        </p:nvCxnSpPr>
        <p:spPr>
          <a:xfrm flipV="1">
            <a:off x="9094400" y="543298"/>
            <a:ext cx="1067632" cy="424924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4705894-FC8D-CD0F-40C6-D601B58D8EC7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885986" y="1335576"/>
            <a:ext cx="2972227" cy="110772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725136E-FB1D-83B4-DDE5-7105C77C9FEA}"/>
              </a:ext>
            </a:extLst>
          </p:cNvPr>
          <p:cNvCxnSpPr>
            <a:cxnSpLocks/>
          </p:cNvCxnSpPr>
          <p:nvPr/>
        </p:nvCxnSpPr>
        <p:spPr>
          <a:xfrm>
            <a:off x="9078904" y="2855307"/>
            <a:ext cx="655600" cy="498760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30800E-1152-6754-66FC-004FA7DD0074}"/>
              </a:ext>
            </a:extLst>
          </p:cNvPr>
          <p:cNvCxnSpPr>
            <a:cxnSpLocks/>
          </p:cNvCxnSpPr>
          <p:nvPr/>
        </p:nvCxnSpPr>
        <p:spPr>
          <a:xfrm>
            <a:off x="6095999" y="4833096"/>
            <a:ext cx="0" cy="1182725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D40DB83-C921-DF8D-0664-10B8D7680DAF}"/>
              </a:ext>
            </a:extLst>
          </p:cNvPr>
          <p:cNvCxnSpPr>
            <a:cxnSpLocks/>
          </p:cNvCxnSpPr>
          <p:nvPr/>
        </p:nvCxnSpPr>
        <p:spPr>
          <a:xfrm flipV="1">
            <a:off x="1988991" y="5272842"/>
            <a:ext cx="1499974" cy="529037"/>
          </a:xfrm>
          <a:prstGeom prst="straightConnector1">
            <a:avLst/>
          </a:prstGeom>
          <a:ln w="38100">
            <a:solidFill>
              <a:srgbClr val="FF0000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DE8F768-31C9-999F-30B5-839D222CC511}"/>
              </a:ext>
            </a:extLst>
          </p:cNvPr>
          <p:cNvCxnSpPr/>
          <p:nvPr/>
        </p:nvCxnSpPr>
        <p:spPr>
          <a:xfrm flipH="1">
            <a:off x="1565072" y="4219864"/>
            <a:ext cx="1406687" cy="378411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5B5D23B-314D-6214-3B31-BB2F62F18145}"/>
              </a:ext>
            </a:extLst>
          </p:cNvPr>
          <p:cNvCxnSpPr>
            <a:cxnSpLocks/>
          </p:cNvCxnSpPr>
          <p:nvPr/>
        </p:nvCxnSpPr>
        <p:spPr>
          <a:xfrm flipH="1">
            <a:off x="8104340" y="4410188"/>
            <a:ext cx="985030" cy="850744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BE9F9F1-9D57-C139-D9FC-8E70A2E0525B}"/>
              </a:ext>
            </a:extLst>
          </p:cNvPr>
          <p:cNvCxnSpPr/>
          <p:nvPr/>
        </p:nvCxnSpPr>
        <p:spPr>
          <a:xfrm>
            <a:off x="6619607" y="4778589"/>
            <a:ext cx="273559" cy="559637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1E9ADF4-717E-8FA7-F1A3-0ECD531F8800}"/>
              </a:ext>
            </a:extLst>
          </p:cNvPr>
          <p:cNvCxnSpPr>
            <a:cxnSpLocks/>
          </p:cNvCxnSpPr>
          <p:nvPr/>
        </p:nvCxnSpPr>
        <p:spPr>
          <a:xfrm>
            <a:off x="9280118" y="4362409"/>
            <a:ext cx="653849" cy="695998"/>
          </a:xfrm>
          <a:prstGeom prst="straightConnector1">
            <a:avLst/>
          </a:prstGeom>
          <a:ln w="38100">
            <a:solidFill>
              <a:srgbClr val="FF0000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2">
            <a:extLst>
              <a:ext uri="{FF2B5EF4-FFF2-40B4-BE49-F238E27FC236}">
                <a16:creationId xmlns:a16="http://schemas.microsoft.com/office/drawing/2014/main" id="{5B4D2542-A74F-EC36-6BA8-94D16166B832}"/>
              </a:ext>
            </a:extLst>
          </p:cNvPr>
          <p:cNvSpPr txBox="1"/>
          <p:nvPr/>
        </p:nvSpPr>
        <p:spPr>
          <a:xfrm>
            <a:off x="125558" y="694385"/>
            <a:ext cx="1701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bg-B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b="1" dirty="0">
                <a:solidFill>
                  <a:srgbClr val="FF0000"/>
                </a:solidFill>
              </a:rPr>
              <a:t>Астрономия,</a:t>
            </a:r>
          </a:p>
          <a:p>
            <a:r>
              <a:rPr lang="bg-BG" b="1" dirty="0">
                <a:solidFill>
                  <a:srgbClr val="FF0000"/>
                </a:solidFill>
              </a:rPr>
              <a:t>Метеорология,</a:t>
            </a:r>
          </a:p>
          <a:p>
            <a:r>
              <a:rPr lang="bg-BG" b="1" dirty="0">
                <a:solidFill>
                  <a:srgbClr val="FF0000"/>
                </a:solidFill>
              </a:rPr>
              <a:t>Геофизика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8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4E3262A-D58A-4101-84A2-A12150F3DDA3}"/>
              </a:ext>
            </a:extLst>
          </p:cNvPr>
          <p:cNvSpPr txBox="1"/>
          <p:nvPr/>
        </p:nvSpPr>
        <p:spPr>
          <a:xfrm>
            <a:off x="191311" y="122522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/>
              <a:t>Випускови отговорници 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7ABEAF-9734-7B32-B76B-45426F3A3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04" y="746701"/>
            <a:ext cx="7327507" cy="3292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D8C319-2DDB-BF13-2467-5B63231E7369}"/>
              </a:ext>
            </a:extLst>
          </p:cNvPr>
          <p:cNvSpPr txBox="1"/>
          <p:nvPr/>
        </p:nvSpPr>
        <p:spPr>
          <a:xfrm>
            <a:off x="4755845" y="122521"/>
            <a:ext cx="1857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dirty="0"/>
              <a:t>Ментори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EB0950-7EF6-DC49-2350-A6A8C9175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212" y="4149969"/>
            <a:ext cx="8433788" cy="270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8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7" y="57078"/>
            <a:ext cx="5797409" cy="24915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E13311-9AF1-9971-B407-2CF72AC79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833" y="1114497"/>
            <a:ext cx="64008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00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9632" y="2828544"/>
            <a:ext cx="7632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СУСИ, МУДЪЛ, ОФИС 365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4BA815-0951-4DB3-8D88-16F059D7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5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D82238-0B31-4337-A273-F7EAD2098027}"/>
              </a:ext>
            </a:extLst>
          </p:cNvPr>
          <p:cNvSpPr/>
          <p:nvPr/>
        </p:nvSpPr>
        <p:spPr>
          <a:xfrm>
            <a:off x="1794617" y="6204247"/>
            <a:ext cx="6067514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TextBox 4"/>
          <p:cNvSpPr txBox="1"/>
          <p:nvPr/>
        </p:nvSpPr>
        <p:spPr>
          <a:xfrm>
            <a:off x="161365" y="3429000"/>
            <a:ext cx="9877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>
                <a:solidFill>
                  <a:srgbClr val="FF0000"/>
                </a:solidFill>
              </a:rPr>
              <a:t>СУСИ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365" y="4263719"/>
            <a:ext cx="1246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>
                <a:solidFill>
                  <a:srgbClr val="FF0000"/>
                </a:solidFill>
              </a:rPr>
              <a:t>Мудъл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806" y="5233983"/>
            <a:ext cx="164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>
                <a:solidFill>
                  <a:srgbClr val="FF0000"/>
                </a:solidFill>
              </a:rPr>
              <a:t>Офис 365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365" y="2093772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>
                <a:solidFill>
                  <a:srgbClr val="FF0000"/>
                </a:solidFill>
              </a:rPr>
              <a:t>Е-</a:t>
            </a:r>
            <a:r>
              <a:rPr lang="en-GB" sz="2800" b="1" dirty="0">
                <a:solidFill>
                  <a:srgbClr val="FF0000"/>
                </a:solidFill>
              </a:rPr>
              <a:t>mail</a:t>
            </a:r>
          </a:p>
        </p:txBody>
      </p:sp>
    </p:spTree>
    <p:extLst>
      <p:ext uri="{BB962C8B-B14F-4D97-AF65-F5344CB8AC3E}">
        <p14:creationId xmlns:p14="http://schemas.microsoft.com/office/powerpoint/2010/main" val="2564808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CB075-8092-44A6-8250-EAFB7F7EC2DA}"/>
              </a:ext>
            </a:extLst>
          </p:cNvPr>
          <p:cNvSpPr txBox="1"/>
          <p:nvPr/>
        </p:nvSpPr>
        <p:spPr>
          <a:xfrm>
            <a:off x="238125" y="161925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/>
              <a:t>Служебни </a:t>
            </a:r>
            <a:r>
              <a:rPr lang="en-US" b="1" dirty="0"/>
              <a:t>e-mail</a:t>
            </a:r>
            <a:r>
              <a:rPr lang="bg-BG" b="1" dirty="0"/>
              <a:t> адреси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40CDB7-15B1-47A1-8AD3-B5F782699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092995"/>
            <a:ext cx="10096499" cy="567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08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8509241-6365-2382-A347-1EF680AC63CF}"/>
              </a:ext>
            </a:extLst>
          </p:cNvPr>
          <p:cNvSpPr/>
          <p:nvPr/>
        </p:nvSpPr>
        <p:spPr>
          <a:xfrm>
            <a:off x="7516238" y="564204"/>
            <a:ext cx="894945" cy="3307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45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5420</TotalTime>
  <Words>131</Words>
  <Application>Microsoft Office PowerPoint</Application>
  <PresentationFormat>Widescreen</PresentationFormat>
  <Paragraphs>46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Асен Енев Пашов</dc:creator>
  <cp:lastModifiedBy>Асен Енев Пашов</cp:lastModifiedBy>
  <cp:revision>46</cp:revision>
  <dcterms:created xsi:type="dcterms:W3CDTF">2021-09-26T11:33:56Z</dcterms:created>
  <dcterms:modified xsi:type="dcterms:W3CDTF">2024-10-01T09:43:43Z</dcterms:modified>
</cp:coreProperties>
</file>