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10691813" cy="7559675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393" userDrawn="1">
          <p15:clr>
            <a:srgbClr val="A4A3A4"/>
          </p15:clr>
        </p15:guide>
        <p15:guide id="2" pos="3368" userDrawn="1">
          <p15:clr>
            <a:srgbClr val="A4A3A4"/>
          </p15:clr>
        </p15:guide>
        <p15:guide id="3" orient="horz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1" autoAdjust="0"/>
    <p:restoredTop sz="94660"/>
  </p:normalViewPr>
  <p:slideViewPr>
    <p:cSldViewPr snapToGrid="0">
      <p:cViewPr varScale="1">
        <p:scale>
          <a:sx n="54" d="100"/>
          <a:sy n="54" d="100"/>
        </p:scale>
        <p:origin x="972" y="54"/>
      </p:cViewPr>
      <p:guideLst>
        <p:guide pos="2393"/>
        <p:guide pos="3368"/>
        <p:guide orient="horz"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EF8C-4985-46BE-91B1-5FA01A6B0A6B}" type="datetimeFigureOut">
              <a:rPr lang="en-GB" smtClean="0"/>
              <a:t>15/12/2015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A44E-AD0A-4CF8-8BC8-B06B8822C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531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EF8C-4985-46BE-91B1-5FA01A6B0A6B}" type="datetimeFigureOut">
              <a:rPr lang="en-GB" smtClean="0"/>
              <a:t>15/12/2015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A44E-AD0A-4CF8-8BC8-B06B8822C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150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EF8C-4985-46BE-91B1-5FA01A6B0A6B}" type="datetimeFigureOut">
              <a:rPr lang="en-GB" smtClean="0"/>
              <a:t>15/12/2015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A44E-AD0A-4CF8-8BC8-B06B8822C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06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EF8C-4985-46BE-91B1-5FA01A6B0A6B}" type="datetimeFigureOut">
              <a:rPr lang="en-GB" smtClean="0"/>
              <a:t>15/12/2015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A44E-AD0A-4CF8-8BC8-B06B8822C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712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EF8C-4985-46BE-91B1-5FA01A6B0A6B}" type="datetimeFigureOut">
              <a:rPr lang="en-GB" smtClean="0"/>
              <a:t>15/12/2015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A44E-AD0A-4CF8-8BC8-B06B8822C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637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EF8C-4985-46BE-91B1-5FA01A6B0A6B}" type="datetimeFigureOut">
              <a:rPr lang="en-GB" smtClean="0"/>
              <a:t>15/12/2015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A44E-AD0A-4CF8-8BC8-B06B8822C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011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EF8C-4985-46BE-91B1-5FA01A6B0A6B}" type="datetimeFigureOut">
              <a:rPr lang="en-GB" smtClean="0"/>
              <a:t>15/12/2015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A44E-AD0A-4CF8-8BC8-B06B8822C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759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EF8C-4985-46BE-91B1-5FA01A6B0A6B}" type="datetimeFigureOut">
              <a:rPr lang="en-GB" smtClean="0"/>
              <a:t>15/12/2015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A44E-AD0A-4CF8-8BC8-B06B8822C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717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EF8C-4985-46BE-91B1-5FA01A6B0A6B}" type="datetimeFigureOut">
              <a:rPr lang="en-GB" smtClean="0"/>
              <a:t>15/12/2015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A44E-AD0A-4CF8-8BC8-B06B8822C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26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EF8C-4985-46BE-91B1-5FA01A6B0A6B}" type="datetimeFigureOut">
              <a:rPr lang="en-GB" smtClean="0"/>
              <a:t>15/12/2015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A44E-AD0A-4CF8-8BC8-B06B8822C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821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EF8C-4985-46BE-91B1-5FA01A6B0A6B}" type="datetimeFigureOut">
              <a:rPr lang="en-GB" smtClean="0"/>
              <a:t>15/12/2015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A44E-AD0A-4CF8-8BC8-B06B8822C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625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DEF8C-4985-46BE-91B1-5FA01A6B0A6B}" type="datetimeFigureOut">
              <a:rPr lang="en-GB" smtClean="0"/>
              <a:t>15/12/2015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EA44E-AD0A-4CF8-8BC8-B06B8822C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198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27813" y="0"/>
            <a:ext cx="3564000" cy="7560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792" tIns="54396" rIns="108792" bIns="543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141"/>
          </a:p>
        </p:txBody>
      </p:sp>
      <p:sp>
        <p:nvSpPr>
          <p:cNvPr id="5" name="Rectangle 4"/>
          <p:cNvSpPr/>
          <p:nvPr/>
        </p:nvSpPr>
        <p:spPr>
          <a:xfrm>
            <a:off x="3564000" y="-325"/>
            <a:ext cx="3564000" cy="756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792" tIns="54396" rIns="108792" bIns="543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141"/>
          </a:p>
        </p:txBody>
      </p:sp>
      <p:pic>
        <p:nvPicPr>
          <p:cNvPr id="7" name="Picture 6" descr="SU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3692" y="126482"/>
            <a:ext cx="797556" cy="1184334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7188931" y="1453257"/>
            <a:ext cx="3502882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28797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28797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28797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28797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28797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2879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2879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2879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2879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bg-BG" alt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СОФИЙСКИ УНИВЕРСИТЕТ </a:t>
            </a:r>
            <a:r>
              <a:rPr lang="bg-BG" altLang="en-US" b="1" dirty="0">
                <a:solidFill>
                  <a:srgbClr val="002060"/>
                </a:solidFill>
                <a:cs typeface="Arial" panose="020B0604020202020204" pitchFamily="34" charset="0"/>
              </a:rPr>
              <a:t>“СВ. </a:t>
            </a:r>
            <a:r>
              <a:rPr lang="bg-BG" alt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КЛИМЕНТ ОХРИДСКИ”</a:t>
            </a:r>
            <a:endParaRPr lang="en-US" altLang="en-US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bg-BG" alt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ФИЗИЧЕСКИ ФАКУЛТЕТ</a:t>
            </a:r>
            <a:r>
              <a:rPr lang="en-US" altLang="en-US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endParaRPr lang="bg-BG" altLang="en-US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altLang="en-US" sz="20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bg-BG" altLang="en-US" sz="20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Бакалавърска програма АМГ</a:t>
            </a:r>
          </a:p>
          <a:p>
            <a:pPr algn="ctr">
              <a:spcBef>
                <a:spcPct val="50000"/>
              </a:spcBef>
            </a:pPr>
            <a:r>
              <a:rPr lang="bg-BG" altLang="en-US" sz="20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Астрофизика,     Метеорология и                               Геофизика </a:t>
            </a:r>
            <a:endParaRPr lang="en-US" altLang="en-US" sz="20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en-US" altLang="en-US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en-US" altLang="en-US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en-US" altLang="en-US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en-US" altLang="en-US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endParaRPr lang="en-US" altLang="en-US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algn="ctr"/>
            <a:r>
              <a:rPr lang="bg-BG" sz="2000" dirty="0" smtClean="0">
                <a:solidFill>
                  <a:srgbClr val="002060"/>
                </a:solidFill>
                <a:cs typeface="Arial" panose="020B0604020202020204" pitchFamily="34" charset="0"/>
              </a:rPr>
              <a:t>Уеб страница:</a:t>
            </a:r>
            <a:endParaRPr lang="bg-BG" sz="20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solidFill>
                  <a:srgbClr val="002060"/>
                </a:solidFill>
                <a:cs typeface="Arial" panose="020B0604020202020204" pitchFamily="34" charset="0"/>
              </a:rPr>
              <a:t>http://mg.phys.uni-sofia.bg/amg.html</a:t>
            </a:r>
            <a:endParaRPr lang="bg-BG" sz="20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9" name="Picture 13" descr="Earth_from_spa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3680" y="4560451"/>
            <a:ext cx="1748019" cy="1748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714750" y="133350"/>
            <a:ext cx="3371850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Къде се намираме: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Физически Факултет</a:t>
            </a:r>
            <a:b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бул."Джеймс Баучър", 5</a:t>
            </a:r>
            <a:b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София 1164</a:t>
            </a:r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България</a:t>
            </a:r>
          </a:p>
          <a:p>
            <a:pPr algn="ctr"/>
            <a:r>
              <a:rPr lang="bg-BG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 02/9624967</a:t>
            </a:r>
            <a:endParaRPr lang="en-US" sz="2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 decanat@phys.uni-sofia.bg</a:t>
            </a:r>
          </a:p>
          <a:p>
            <a:pPr algn="ctr"/>
            <a:r>
              <a:rPr lang="bg-BG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Уеб: </a:t>
            </a:r>
            <a:r>
              <a:rPr lang="en-GB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en-US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</a:t>
            </a:r>
            <a:r>
              <a:rPr lang="en-GB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.phys.uni-sofia.bg/</a:t>
            </a:r>
            <a:endParaRPr lang="en-US" sz="2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bgmaps.com</a:t>
            </a:r>
            <a:endParaRPr lang="bg-BG" sz="1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bg-B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градски транспорт: </a:t>
            </a:r>
          </a:p>
          <a:p>
            <a:pPr algn="ctr"/>
            <a:r>
              <a:rPr lang="bg-B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трамвай 10 сп. Милин камък</a:t>
            </a:r>
          </a:p>
          <a:p>
            <a:pPr algn="ctr"/>
            <a:r>
              <a:rPr lang="bg-B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Метро Л2 ст. Джеймс Баучер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Автобуси: 98, 94, 102, 120, 88</a:t>
            </a:r>
            <a:endParaRPr lang="bg-B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5693" y="3084512"/>
            <a:ext cx="3423347" cy="2249488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0" y="-325"/>
            <a:ext cx="3564000" cy="75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792" tIns="54396" rIns="108792" bIns="543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141"/>
          </a:p>
        </p:txBody>
      </p:sp>
      <p:sp>
        <p:nvSpPr>
          <p:cNvPr id="19" name="TextBox 18"/>
          <p:cNvSpPr txBox="1"/>
          <p:nvPr/>
        </p:nvSpPr>
        <p:spPr>
          <a:xfrm>
            <a:off x="133350" y="0"/>
            <a:ext cx="3390900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bg-BG" sz="1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Кой може да кандидатства?</a:t>
            </a:r>
          </a:p>
          <a:p>
            <a:endParaRPr lang="bg-BG" sz="15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Всеки, който </a:t>
            </a:r>
            <a:r>
              <a:rPr lang="ru-RU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има завършено средно образование и</a:t>
            </a:r>
          </a:p>
          <a:p>
            <a:r>
              <a:rPr lang="ru-RU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балообразуващи оценки в дипломата за средно образование по физика или математика. Приемът е на конкурентни начала след издържан изпит по физика, математика или химия или матура по същите предмети.</a:t>
            </a:r>
          </a:p>
          <a:p>
            <a:endParaRPr lang="ru-RU" sz="15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Обучението включва базисното университетско образование по физика и специализация в една от трите области: астрофизика, метеорология и геофизика според науката, която  нтересува студента. </a:t>
            </a:r>
          </a:p>
          <a:p>
            <a:endParaRPr lang="ru-RU" sz="15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зависимост от избрания модул студентите, завършили специалност “Астрофизика, метеорология и геофизика”, се дипломират с образователно-квалификационна степени „бакалавър по физика - астрофизик”, „бакалавър по физика - метеоролог” или „бакалавър по физика - геофизик”.</a:t>
            </a:r>
          </a:p>
          <a:p>
            <a:endParaRPr lang="ru-RU" sz="15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85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27813" y="0"/>
            <a:ext cx="3564000" cy="756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792" tIns="54396" rIns="108792" bIns="543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141"/>
          </a:p>
        </p:txBody>
      </p:sp>
      <p:sp>
        <p:nvSpPr>
          <p:cNvPr id="5" name="Rectangle 4"/>
          <p:cNvSpPr/>
          <p:nvPr/>
        </p:nvSpPr>
        <p:spPr>
          <a:xfrm>
            <a:off x="3564000" y="-325"/>
            <a:ext cx="3564000" cy="756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792" tIns="54396" rIns="108792" bIns="543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141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3564000" cy="7560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792" tIns="54396" rIns="108792" bIns="5439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2141"/>
          </a:p>
        </p:txBody>
      </p:sp>
      <p:sp>
        <p:nvSpPr>
          <p:cNvPr id="2" name="TextBox 1"/>
          <p:cNvSpPr txBox="1"/>
          <p:nvPr/>
        </p:nvSpPr>
        <p:spPr>
          <a:xfrm>
            <a:off x="7372349" y="555526"/>
            <a:ext cx="3167063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Къде може да се реализирате?</a:t>
            </a:r>
          </a:p>
          <a:p>
            <a:endParaRPr lang="bg-BG" sz="15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5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Специалистите с ОКС „бакалавър” от специалност „Астрономия, метеорология и геофизика” са предназначени да работят предимно в системата на МОНТ, БАН, отбраната, здравеопазването, Министерство на вътрешните работи, Министерство на околната среда и Министерството на транспорта на длъжност специалист с висше образование (физик). Те могат да се реализират и в областта на производството и бизнеса, където има нужда от широкопрофилни специалисти в тези области. Широкопрофилната подготовка им позволява да работят и в близки области на познанието, в областта на информатиката, а така също да започнат и развиват успешно самостоятелен бизнес.</a:t>
            </a:r>
            <a:endParaRPr lang="en-GB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14750" y="22126"/>
            <a:ext cx="3352799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Изборни учебни предмети</a:t>
            </a:r>
          </a:p>
          <a:p>
            <a:endParaRPr lang="bg-BG" sz="13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bg-BG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 Астрофизика</a:t>
            </a:r>
          </a:p>
          <a:p>
            <a:r>
              <a:rPr lang="bg-BG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Обща астрономия </a:t>
            </a:r>
            <a:r>
              <a:rPr lang="en-US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bg-BG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</a:t>
            </a:r>
            <a:r>
              <a:rPr lang="en-US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II</a:t>
            </a:r>
            <a:endParaRPr lang="bg-BG" sz="13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Увод в радиоастрономията</a:t>
            </a:r>
          </a:p>
          <a:p>
            <a:r>
              <a:rPr lang="bg-BG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Основи на наблюдателната астрономия</a:t>
            </a:r>
          </a:p>
          <a:p>
            <a:r>
              <a:rPr lang="bg-BG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Обща астрофизика </a:t>
            </a:r>
            <a:r>
              <a:rPr lang="en-US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bg-BG" sz="13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en-US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II</a:t>
            </a:r>
            <a:endParaRPr lang="bg-BG" sz="13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Звездна астрономия</a:t>
            </a:r>
          </a:p>
          <a:p>
            <a:r>
              <a:rPr lang="bg-BG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Космология</a:t>
            </a:r>
          </a:p>
          <a:p>
            <a:r>
              <a:rPr lang="bg-BG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Зездна фотометрия</a:t>
            </a:r>
          </a:p>
          <a:p>
            <a:r>
              <a:rPr lang="bg-BG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Съвременни наблюдателно методи в астрономията</a:t>
            </a:r>
          </a:p>
          <a:p>
            <a:r>
              <a:rPr lang="bg-BG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Звездни атмосфери и междузвезден газ</a:t>
            </a:r>
          </a:p>
          <a:p>
            <a:r>
              <a:rPr lang="bg-BG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Променливи звезди</a:t>
            </a:r>
          </a:p>
          <a:p>
            <a:r>
              <a:rPr lang="bg-BG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Пулсиращи звезди</a:t>
            </a:r>
          </a:p>
          <a:p>
            <a:r>
              <a:rPr lang="bg-BG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Извънгалактична астрономия</a:t>
            </a:r>
          </a:p>
          <a:p>
            <a:r>
              <a:rPr lang="bg-BG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История на </a:t>
            </a:r>
            <a:r>
              <a:rPr lang="bg-BG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астрономията</a:t>
            </a:r>
          </a:p>
          <a:p>
            <a:endParaRPr lang="bg-BG" sz="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bg-BG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 Метеорология</a:t>
            </a:r>
          </a:p>
          <a:p>
            <a:r>
              <a:rPr lang="bg-BG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Обща </a:t>
            </a:r>
            <a:r>
              <a:rPr lang="bg-BG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метеорология </a:t>
            </a:r>
            <a:r>
              <a:rPr lang="en-US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bg-BG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en-US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Експериментална метеорология </a:t>
            </a:r>
            <a:r>
              <a:rPr lang="en-US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Синоптичен анализ 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Динамична метеорология  </a:t>
            </a:r>
            <a:r>
              <a:rPr lang="en-GB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bg-BG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en-GB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</a:p>
          <a:p>
            <a:r>
              <a:rPr lang="bg-BG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Атмосферна оптика, електричество и акустика 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Физика на климата </a:t>
            </a:r>
            <a:r>
              <a:rPr lang="en-GB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</a:p>
          <a:p>
            <a:r>
              <a:rPr lang="bg-BG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Физическа океанография </a:t>
            </a:r>
            <a:endParaRPr lang="bg-BG" sz="13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bg-BG" sz="1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 Геофизика</a:t>
            </a:r>
            <a:endParaRPr lang="bg-BG" sz="1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Обща </a:t>
            </a:r>
            <a:r>
              <a:rPr lang="bg-BG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геофизика </a:t>
            </a:r>
            <a:r>
              <a:rPr lang="en-US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bg-BG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en-US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Геология 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Сеизмология 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Гравиметрия 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Петрофизика 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Сеизмопроучване 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Геомагнетизъм 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Геоелектричество 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Физика на околоземното </a:t>
            </a:r>
            <a:r>
              <a:rPr lang="bg-BG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пространство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3524249" cy="7525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Задължителни учебни предмети</a:t>
            </a:r>
          </a:p>
          <a:p>
            <a:endParaRPr lang="ru-RU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Линейна алгебра и аналитична геометрия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Математически анализ на функции на една променлива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Механика + Лабораторен 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практикум </a:t>
            </a:r>
            <a:r>
              <a:rPr lang="ru-RU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Математически 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 на функции на много променливи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Вероятности и физическа статистика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Уводен курс Астрономия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Начални компютърни знания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Молекулна </a:t>
            </a:r>
            <a:r>
              <a:rPr lang="ru-RU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физика</a:t>
            </a:r>
            <a:r>
              <a:rPr lang="bg-BG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</a:t>
            </a:r>
            <a:r>
              <a:rPr lang="ru-RU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Лабораторен практикум</a:t>
            </a:r>
          </a:p>
          <a:p>
            <a:r>
              <a:rPr lang="ru-RU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Математични 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 за АМГ - тензорен, векторен и комплексен анализ 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Уводен курс Геофизика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Електричество и </a:t>
            </a:r>
            <a:r>
              <a:rPr lang="ru-RU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магнетизъм +практикум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Основи на </a:t>
            </a:r>
            <a:r>
              <a:rPr lang="ru-RU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радиоелектрониката+практикум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Уводен курс Метеорология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Програмиране и изчислителна физика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Оптика </a:t>
            </a:r>
            <a:r>
              <a:rPr lang="ru-RU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Лабораторен 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практикум Оптика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Математични  методи за АМГ -диференциални уравнения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Теоретична </a:t>
            </a:r>
            <a:r>
              <a:rPr lang="ru-RU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механика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Електродинамика </a:t>
            </a:r>
            <a:endParaRPr lang="ru-RU" sz="13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Атомна 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физика и взаимодействие на йонизиращи лъчения с </a:t>
            </a:r>
            <a:r>
              <a:rPr lang="ru-RU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веществото + Лабораторен практикум</a:t>
            </a:r>
          </a:p>
          <a:p>
            <a:r>
              <a:rPr lang="ru-RU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Физика 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атомното ядро и елементарните </a:t>
            </a:r>
            <a:r>
              <a:rPr lang="ru-RU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частици</a:t>
            </a:r>
            <a:r>
              <a:rPr lang="bg-BG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ru-RU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Лабораторен 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практикум </a:t>
            </a:r>
            <a:endParaRPr lang="ru-RU" sz="13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Квантова 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механика 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Термодинамика </a:t>
            </a:r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статистическа физика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Лабораторен практикум Съвременни експериментални методи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3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Физика на кондензираната  материя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3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Практика Астрофизика/Метеорология/Геофизика</a:t>
            </a:r>
            <a:endParaRPr lang="en-GB" sz="1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162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</TotalTime>
  <Words>474</Words>
  <Application>Microsoft Office PowerPoint</Application>
  <PresentationFormat>Custom</PresentationFormat>
  <Paragraphs>104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21</cp:revision>
  <dcterms:created xsi:type="dcterms:W3CDTF">2015-12-15T10:14:55Z</dcterms:created>
  <dcterms:modified xsi:type="dcterms:W3CDTF">2015-12-15T12:55:18Z</dcterms:modified>
</cp:coreProperties>
</file>