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0691813" cy="7559675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393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54" d="100"/>
          <a:sy n="54" d="100"/>
        </p:scale>
        <p:origin x="972" y="54"/>
      </p:cViewPr>
      <p:guideLst>
        <p:guide pos="2393"/>
        <p:guide pos="3368"/>
        <p:guide orient="horz"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5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6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1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3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5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1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6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2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62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EF8C-4985-46BE-91B1-5FA01A6B0A6B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A44E-AD0A-4CF8-8BC8-B06B8822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27813" y="0"/>
            <a:ext cx="3564000" cy="75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sp>
        <p:nvSpPr>
          <p:cNvPr id="5" name="Rectangle 4"/>
          <p:cNvSpPr/>
          <p:nvPr/>
        </p:nvSpPr>
        <p:spPr>
          <a:xfrm>
            <a:off x="3564000" y="-325"/>
            <a:ext cx="3564000" cy="75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pic>
        <p:nvPicPr>
          <p:cNvPr id="7" name="Picture 6" descr="SU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692" y="126482"/>
            <a:ext cx="797556" cy="1184334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88931" y="1453257"/>
            <a:ext cx="3502882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87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287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287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287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2879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287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287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287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287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СОФИЙСКИ УНИВЕРСИТЕТ </a:t>
            </a:r>
            <a:r>
              <a:rPr lang="bg-BG" altLang="en-US" b="1" dirty="0">
                <a:solidFill>
                  <a:srgbClr val="002060"/>
                </a:solidFill>
                <a:cs typeface="Arial" panose="020B0604020202020204" pitchFamily="34" charset="0"/>
              </a:rPr>
              <a:t>“СВ. </a:t>
            </a:r>
            <a:r>
              <a:rPr lang="bg-BG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КЛИМЕНТ ОХРИДСКИ”</a:t>
            </a:r>
            <a:endParaRPr lang="en-US" alt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bg-BG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ФИЗИЧЕСКИ ФАКУЛТЕТ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bg-BG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bg-BG" alt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Бакалавърска програма АМГ</a:t>
            </a:r>
          </a:p>
          <a:p>
            <a:pPr algn="ctr">
              <a:spcBef>
                <a:spcPct val="50000"/>
              </a:spcBef>
            </a:pPr>
            <a:r>
              <a:rPr lang="bg-BG" alt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Астрофизика,     Метеорология и                               Геофизика </a:t>
            </a:r>
            <a:endParaRPr lang="en-US" altLang="en-US" sz="20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bg-BG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Уеб страница:</a:t>
            </a:r>
            <a:endParaRPr lang="bg-BG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002060"/>
                </a:solidFill>
                <a:cs typeface="Arial" panose="020B0604020202020204" pitchFamily="34" charset="0"/>
              </a:rPr>
              <a:t>http://mg.phys.uni-sofia.bg/amg.html</a:t>
            </a:r>
            <a:endParaRPr lang="bg-BG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13" descr="Earth_from_spa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680" y="4560451"/>
            <a:ext cx="1748019" cy="174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14750" y="133350"/>
            <a:ext cx="337185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Къде се намираме: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 Факултет</a:t>
            </a:r>
            <a:b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бул."Джеймс Баучър", 5</a:t>
            </a:r>
            <a:b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София 1164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България</a:t>
            </a:r>
          </a:p>
          <a:p>
            <a:pPr algn="ctr"/>
            <a:r>
              <a:rPr lang="bg-BG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02/9624967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decanat@phys.uni-sofia.bg</a:t>
            </a:r>
          </a:p>
          <a:p>
            <a:pPr algn="ctr"/>
            <a:r>
              <a:rPr lang="bg-BG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Уеб: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.phys.uni-sofia.bg/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bgmaps.com</a:t>
            </a:r>
            <a:endParaRPr lang="bg-BG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градски транспорт: </a:t>
            </a:r>
          </a:p>
          <a:p>
            <a:pPr algn="ctr"/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трамвай 10 сп. Милин камък</a:t>
            </a:r>
          </a:p>
          <a:p>
            <a:pPr algn="ctr"/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Метро Л2 ст. Джеймс Баучер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Автобуси: 98, 94, 102, 120, 88</a:t>
            </a:r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5693" y="3084512"/>
            <a:ext cx="3423347" cy="224948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-325"/>
            <a:ext cx="3564000" cy="75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sp>
        <p:nvSpPr>
          <p:cNvPr id="19" name="TextBox 18"/>
          <p:cNvSpPr txBox="1"/>
          <p:nvPr/>
        </p:nvSpPr>
        <p:spPr>
          <a:xfrm>
            <a:off x="133350" y="0"/>
            <a:ext cx="33909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Кой може да кандидатства?</a:t>
            </a:r>
          </a:p>
          <a:p>
            <a:endParaRPr lang="bg-BG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Всеки, който 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 завършено средно образование и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балообразуващи оценки в дипломата за средно образование по физика или математика. Приемът е на конкурентни начала след издържан изпит по физика, математика или химия или матура по същите предмети.</a:t>
            </a:r>
          </a:p>
          <a:p>
            <a:endParaRPr lang="ru-RU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Обучението включва базисното университетско образование по физика и специализация в една от трите области: астрофизика, метеорология и геофизика според науката, която  нтересува студента. </a:t>
            </a:r>
          </a:p>
          <a:p>
            <a:endParaRPr lang="ru-RU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 от избрания модул студентите, завършили специалност “Астрофизика, метеорология и геофизика”, се дипломират с образователно-квалификационна степени „бакалавър по физика - астрофизик”, „бакалавър по физика - метеоролог” или „бакалавър по физика - геофизик”.</a:t>
            </a:r>
          </a:p>
          <a:p>
            <a:endParaRPr lang="ru-RU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27813" y="0"/>
            <a:ext cx="3564000" cy="75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sp>
        <p:nvSpPr>
          <p:cNvPr id="5" name="Rectangle 4"/>
          <p:cNvSpPr/>
          <p:nvPr/>
        </p:nvSpPr>
        <p:spPr>
          <a:xfrm>
            <a:off x="3564000" y="-325"/>
            <a:ext cx="3564000" cy="75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64000" cy="75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792" tIns="54396" rIns="108792" bIns="543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141"/>
          </a:p>
        </p:txBody>
      </p:sp>
      <p:sp>
        <p:nvSpPr>
          <p:cNvPr id="2" name="TextBox 1"/>
          <p:cNvSpPr txBox="1"/>
          <p:nvPr/>
        </p:nvSpPr>
        <p:spPr>
          <a:xfrm>
            <a:off x="7372349" y="555526"/>
            <a:ext cx="31670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Къде може да се реализирате?</a:t>
            </a:r>
          </a:p>
          <a:p>
            <a:endParaRPr lang="bg-BG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Специалистите с ОКС „бакалавър” от специалност „Астрономия, метеорология и геофизика” са предназначени да работят предимно в системата на МОНТ, БАН, отбраната, здравеопазването, Министерство на вътрешните работи, Министерство на околната среда и Министерството на транспорта на длъжност специалист с висше образование (физик). Те могат да се реализират и в областта на производството и бизнеса, където има нужда от широкопрофилни специалисти в тези области. Широкопрофилната подготовка им позволява да работят и в близки области на познанието, в областта на информатиката, а така също да започнат и развиват успешно самостоятелен бизнес.</a:t>
            </a:r>
            <a:endParaRPr lang="en-GB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50" y="22126"/>
            <a:ext cx="335279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Изборни учебни предмети</a:t>
            </a:r>
          </a:p>
          <a:p>
            <a:endParaRPr lang="bg-BG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 Астрофизика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 астрономия </a:t>
            </a:r>
            <a:r>
              <a:rPr lang="en-US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en-US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endParaRPr lang="bg-BG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 в радиоастрономията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на наблюдателната астрономия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 астрофизика </a:t>
            </a:r>
            <a:r>
              <a:rPr lang="en-US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bg-BG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endParaRPr lang="bg-BG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Звездна астрономия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Космология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Зездна фотометрия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Съвременни наблюдателно методи в астрономията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Звездни атмосфери и междузвезден газ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Променливи звезди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Пулсиращи звезди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Извънгалактична астрономия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на </a:t>
            </a:r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астрономията</a:t>
            </a:r>
          </a:p>
          <a:p>
            <a:endParaRPr lang="bg-BG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 Метеорология</a:t>
            </a: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 </a:t>
            </a:r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метеорология 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Експериментална метеорология 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Синоптичен анализ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Динамична метеорология  </a:t>
            </a:r>
            <a:r>
              <a:rPr lang="en-GB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GB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Атмосферна оптика, електричество и акустика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на климата </a:t>
            </a:r>
            <a:r>
              <a:rPr lang="en-GB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 океанография </a:t>
            </a:r>
            <a:endParaRPr lang="bg-BG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 Геофизика</a:t>
            </a:r>
            <a:endParaRPr lang="bg-BG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 </a:t>
            </a:r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геофизика 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Геология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Сеизмология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Гравиметрия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Петрофизика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Сеизмопроучване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Геомагнетизъм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Геоелектричество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на околоземното </a:t>
            </a:r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524249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Задължителни учебни предмети</a:t>
            </a:r>
          </a:p>
          <a:p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Линейна алгебра и аналитична геометрия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Математически анализ на функции на една променлива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Механика + Лабораторен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Математически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на функции на много променливи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Вероятности и физическа статистика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Уводен курс Астрономия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Начални компютърни знания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Молекулна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</a:t>
            </a:r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Лабораторен практикум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Математични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за АМГ - тензорен, векторен и комплексен анализ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Уводен курс Геофизика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Електричество и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магнетизъм +практикум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на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радиоелектрониката+практикум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Уводен курс Метеорология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Програмиране и изчислителна физика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Оптика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Лабораторен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 Оптика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Математични  методи за АМГ -диференциални уравнения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Теоретична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Електродинамика </a:t>
            </a:r>
            <a:endParaRPr lang="ru-RU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Атомна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и взаимодействие на йонизиращи лъчения с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веществото + Лабораторен практикум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атомното ядро и елементарните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частици</a:t>
            </a:r>
            <a:r>
              <a:rPr lang="bg-BG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Лабораторен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 </a:t>
            </a:r>
            <a:endParaRPr lang="ru-RU" sz="1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Квантова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механика 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Термодинамика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статистическа физика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Лабораторен практикум Съвременни експериментални методи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на кондензираната  материя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Астрофизика/Метеорология/Геофизика</a:t>
            </a:r>
            <a:endParaRPr lang="en-GB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6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474</Words>
  <Application>Microsoft Office PowerPoint</Application>
  <PresentationFormat>Custom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2015-12-15T10:14:55Z</dcterms:created>
  <dcterms:modified xsi:type="dcterms:W3CDTF">2015-12-15T12:55:18Z</dcterms:modified>
</cp:coreProperties>
</file>