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10691813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93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B0"/>
    <a:srgbClr val="D5B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51" d="100"/>
          <a:sy n="51" d="100"/>
        </p:scale>
        <p:origin x="354" y="54"/>
      </p:cViewPr>
      <p:guideLst>
        <p:guide pos="2393"/>
        <p:guide pos="336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6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1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3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5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1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6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2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2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EF8C-4985-46BE-91B1-5FA01A6B0A6B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A44E-AD0A-4CF8-8BC8-B06B8822C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9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17" Type="http://schemas.openxmlformats.org/officeDocument/2006/relationships/image" Target="../media/image20.jpe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7813" y="0"/>
            <a:ext cx="3564000" cy="75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792" tIns="54396" rIns="108792" bIns="54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endParaRPr lang="bg-BG" altLang="en-US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4000" y="-325"/>
            <a:ext cx="3564000" cy="75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792" tIns="54396" rIns="108792" bIns="54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41"/>
          </a:p>
        </p:txBody>
      </p:sp>
      <p:pic>
        <p:nvPicPr>
          <p:cNvPr id="7" name="Picture 6" descr="SU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86" y="86140"/>
            <a:ext cx="797556" cy="118433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TextBox 12"/>
          <p:cNvSpPr txBox="1"/>
          <p:nvPr/>
        </p:nvSpPr>
        <p:spPr>
          <a:xfrm>
            <a:off x="3714750" y="133350"/>
            <a:ext cx="337185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Къде се намираме</a:t>
            </a:r>
            <a:r>
              <a:rPr lang="bg-BG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 Факултет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бул."Джеймс Баучър", 5</a:t>
            </a:r>
            <a:b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 1164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  <a:p>
            <a:pPr algn="ctr"/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02/8161289, 02/8161315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@phys.uni-sofia.bg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sneja@phys.uni-sofia.bg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bgmaps.com</a:t>
            </a:r>
            <a:endParaRPr lang="bg-BG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градски транспорт: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рамвай 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сп. Милин камък</a:t>
            </a:r>
          </a:p>
          <a:p>
            <a:pPr algn="ctr"/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Метро Л2 ст. Джеймс Баучер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98, 94, 102,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120,88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.phys.uni-sofia.bg/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bg-B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93" y="2573518"/>
            <a:ext cx="3423347" cy="22494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-325"/>
            <a:ext cx="3564000" cy="75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792" tIns="54396" rIns="108792" bIns="54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41"/>
          </a:p>
        </p:txBody>
      </p:sp>
      <p:sp>
        <p:nvSpPr>
          <p:cNvPr id="19" name="TextBox 18"/>
          <p:cNvSpPr txBox="1"/>
          <p:nvPr/>
        </p:nvSpPr>
        <p:spPr>
          <a:xfrm>
            <a:off x="114300" y="95250"/>
            <a:ext cx="33909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Катедра „Метеорология и геофизика“ се провежда редовно и задочно обучение в магистърски степени „Метеорология“ и „Геофизика“.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програмата могат да 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кандидатстват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които имат образователно-квалификационна степен „бакалавър“ или „магистър“ по специалности от професионално направление 4.1 „Физически науки”, или по специалности от професионално направление 1.3. „Педагогика на обучението по ” : „Физика и математика“, „Физика и информатика“ или „Химия и физика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Завършилите намират реализация като метеоролози и геофизици в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изследователските и оперативните отдели 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НИМХ и НИГГГ към БАН,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метеоролози в звената, обслужващи гражданската и военната авиация, в системата за борба с градушките, в 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МОСВ, като преподаватели, както у нас, така и в чужбина. </a:t>
            </a:r>
          </a:p>
          <a:p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катедрата се провежда и редовно и задочно обучение в докторски степени по „Метеорология“ и „Физика на океана, атмосферата и околоземното пространство“.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4447" y="179295"/>
            <a:ext cx="2677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СОФИЙСКИ УНИВЕРСИТЕТ </a:t>
            </a:r>
            <a:endParaRPr lang="en-US" alt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bg-BG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СВ. КЛИМЕНТ ОХРИДСКИ</a:t>
            </a:r>
            <a:r>
              <a:rPr lang="bg-BG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bg-BG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 ФАКУЛТЕТ</a:t>
            </a:r>
            <a:endParaRPr lang="en-US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0815" y="1272988"/>
            <a:ext cx="352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alt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КАТЕДРА „МЕТЕОРОЛОГИЯ И ГЕОФИЗИКА“</a:t>
            </a:r>
            <a:endParaRPr lang="bg-BG" altLang="en-US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1850" y="4876800"/>
            <a:ext cx="3509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ПЛАНЕТАТА </a:t>
            </a:r>
            <a:r>
              <a:rPr lang="bg-BG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ЗЕМЯ</a:t>
            </a:r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роцесите</a:t>
            </a:r>
            <a:r>
              <a:rPr lang="bg-B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протичат в атмосферата, литосферата и хидросферата са обект на изучаване в катедрата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Ако се интересувате от физичните явления в локален и планетарен мащаб, не се колебайте, </a:t>
            </a:r>
            <a:endParaRPr lang="bg-BG" altLang="en-US" b="1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bg-BG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ЗАПОВЯДАЙТЕ </a:t>
            </a:r>
            <a:r>
              <a:rPr lang="bg-BG" alt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 НАС!</a:t>
            </a:r>
            <a:endParaRPr lang="en-GB" dirty="0"/>
          </a:p>
        </p:txBody>
      </p:sp>
      <p:pic>
        <p:nvPicPr>
          <p:cNvPr id="16" name="Picture 9" descr="wa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18" y="3623282"/>
            <a:ext cx="1909231" cy="12600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lou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28" y="1969680"/>
            <a:ext cx="1854681" cy="12240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grandcany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32" y="2464981"/>
            <a:ext cx="1854682" cy="12240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7813" y="0"/>
            <a:ext cx="3564000" cy="7560000"/>
          </a:xfrm>
          <a:prstGeom prst="rect">
            <a:avLst/>
          </a:prstGeom>
          <a:solidFill>
            <a:srgbClr val="E6D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792" tIns="54396" rIns="108792" bIns="54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41"/>
          </a:p>
        </p:txBody>
      </p:sp>
      <p:sp>
        <p:nvSpPr>
          <p:cNvPr id="5" name="Rectangle 4"/>
          <p:cNvSpPr/>
          <p:nvPr/>
        </p:nvSpPr>
        <p:spPr>
          <a:xfrm>
            <a:off x="3564000" y="-325"/>
            <a:ext cx="3564000" cy="75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792" tIns="54396" rIns="108792" bIns="54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41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64000" cy="75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792" tIns="54396" rIns="108792" bIns="54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141"/>
          </a:p>
        </p:txBody>
      </p:sp>
      <p:sp>
        <p:nvSpPr>
          <p:cNvPr id="2" name="TextBox 1"/>
          <p:cNvSpPr txBox="1"/>
          <p:nvPr/>
        </p:nvSpPr>
        <p:spPr>
          <a:xfrm>
            <a:off x="7277099" y="250726"/>
            <a:ext cx="316706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Магистърска програма</a:t>
            </a:r>
          </a:p>
          <a:p>
            <a:r>
              <a:rPr lang="bg-BG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ГЕОФИЗИКА</a:t>
            </a:r>
            <a:endParaRPr lang="bg-BG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Сеизмотектоника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 сондиране в геофизиката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Комплексиране на геофизични методи</a:t>
            </a:r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Числени методи в метеорологията и геофизиката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Магнитопроучване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Топлинно поле на Земята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Сондажна геофизика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Архео и палеомагнетизъм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 методи в метеорологията и геофизиката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Избираеми предмети от бакалавърска програма АМГ</a:t>
            </a:r>
          </a:p>
          <a:p>
            <a:pPr algn="ctr"/>
            <a:r>
              <a:rPr lang="bg-BG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 Геофизика</a:t>
            </a:r>
          </a:p>
          <a:p>
            <a:pPr algn="ctr"/>
            <a:endParaRPr lang="bg-BG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геофизика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Геология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Сеизмология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Гравиметрия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Петрофизика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Сеизмопроучване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Геомагнетизъм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Геоелектричество 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на околоземното пространство</a:t>
            </a:r>
            <a:endParaRPr lang="en-GB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850" y="136426"/>
            <a:ext cx="3352799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Магистърска програма </a:t>
            </a:r>
            <a:r>
              <a:rPr lang="bg-BG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МЕТЕОРОЛОГИЯ</a:t>
            </a:r>
            <a:endParaRPr lang="bg-BG" sz="1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Геофизична хидродинамика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Граничен слой и процеси на взаимодействие (атмосфера-океан-суша)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Експериментална метеорология 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на облаците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Числени методи в метеорологията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Спътникова информация в синоптичния анализ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на климата </a:t>
            </a: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Метеорологична практика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Фрактали и фрактални структури в природата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на хаоса с приложения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Екологични проблеми и транспорт на заърсители в атмосферата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Авиационна метеорология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на климата на Земята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 методи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Изкуствени въздействия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на високата атмосфера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Избираеми предмети от бакалавърската програма АМГ </a:t>
            </a:r>
          </a:p>
          <a:p>
            <a:pPr algn="ctr"/>
            <a:r>
              <a:rPr lang="bg-BG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 Метеорология</a:t>
            </a:r>
          </a:p>
          <a:p>
            <a:pPr algn="ctr"/>
            <a:endParaRPr lang="bg-BG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метеорология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Експериментална метеорология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Синоптичен анализ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Динамична метеорология  </a:t>
            </a: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Атмосферна оптика, електричество и акустика </a:t>
            </a: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 на климата </a:t>
            </a: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</a:p>
          <a:p>
            <a:r>
              <a:rPr lang="bg-BG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 океанография </a:t>
            </a:r>
            <a:endParaRPr lang="bg-BG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100" y="95250"/>
            <a:ext cx="352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Научно-изследователска дейност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46663" r="38776" b="5665"/>
          <a:stretch/>
        </p:blipFill>
        <p:spPr bwMode="auto">
          <a:xfrm>
            <a:off x="1981200" y="462314"/>
            <a:ext cx="1430754" cy="96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51950" r="17373" b="6667"/>
          <a:stretch/>
        </p:blipFill>
        <p:spPr>
          <a:xfrm>
            <a:off x="2152650" y="1403904"/>
            <a:ext cx="1066799" cy="840899"/>
          </a:xfrm>
          <a:prstGeom prst="rect">
            <a:avLst/>
          </a:prstGeom>
        </p:spPr>
      </p:pic>
      <p:pic>
        <p:nvPicPr>
          <p:cNvPr id="11" name="Picture 2" descr="http://www.wetterzentrale.de/pics/dwd03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9" y="2018471"/>
            <a:ext cx="1500621" cy="10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oiswww.eumetsat.org/IPPS/html/MSG/RGB/DUST/CENTRALEUROPE/IMAGESDisplay/4LCW22YJg7l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3" y="3124200"/>
            <a:ext cx="1374514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asic principle of GNSS tomography. The atmospheric water vapour observed in different directions is used to reconstruct its spatial distribution on a 3D grid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73044"/>
            <a:ext cx="1706790" cy="12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6593272"/>
            <a:ext cx="1219200" cy="87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https://www.wmo.int/pages/themes/climate/images/figures/ClimateModelnesting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81899"/>
            <a:ext cx="1714500" cy="933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0" y="552450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Виртуална сеизмична мрежа на Софийски университет. Изследване сеизмичността на о-в Ливингстон.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324100"/>
            <a:ext cx="184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Прогноза на времето по синоптичния метод, с използване на спътникови изображения и данни от числени симулации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0051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на ГНСС томография в метеорологията и свръхкраткосрочна прогноза на времето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00" y="54483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Изследване промените на климата чрез регионални числени модели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" y="6821011"/>
            <a:ext cx="173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Операционна океанография и програма АРГО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 descr="http://www.argo.ucsd.edu/Takuyo_deploy_crop-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6686550"/>
            <a:ext cx="497962" cy="6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0" y="1885950"/>
            <a:ext cx="16764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38300" y="2305050"/>
            <a:ext cx="18669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1910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542925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24650"/>
            <a:ext cx="1733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3" descr="eyehurrica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928514" cy="735503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magin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0" b="98140" l="3830" r="94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"/>
            <a:ext cx="1071563" cy="980366"/>
          </a:xfrm>
          <a:prstGeom prst="rect">
            <a:avLst/>
          </a:prstGeom>
        </p:spPr>
      </p:pic>
      <p:pic>
        <p:nvPicPr>
          <p:cNvPr id="34" name="Immagine 20"/>
          <p:cNvPicPr/>
          <p:nvPr/>
        </p:nvPicPr>
        <p:blipFill>
          <a:blip r:embed="rId13"/>
          <a:stretch/>
        </p:blipFill>
        <p:spPr>
          <a:xfrm>
            <a:off x="9791700" y="2354399"/>
            <a:ext cx="738324" cy="922201"/>
          </a:xfrm>
          <a:prstGeom prst="rect">
            <a:avLst/>
          </a:prstGeom>
          <a:ln>
            <a:noFill/>
          </a:ln>
        </p:spPr>
      </p:pic>
      <p:pic>
        <p:nvPicPr>
          <p:cNvPr id="35" name="Picture 21" descr="clim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70" y="4738539"/>
            <a:ext cx="949553" cy="130563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worl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10" y="6740488"/>
            <a:ext cx="1325603" cy="8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7" descr="fractal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381250"/>
            <a:ext cx="708583" cy="532071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clim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96338"/>
            <a:ext cx="873809" cy="544287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6" descr="CB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91" y="4021835"/>
            <a:ext cx="703391" cy="512066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6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448</Words>
  <Application>Microsoft Office PowerPoint</Application>
  <PresentationFormat>Custom</PresentationFormat>
  <Paragraphs>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2015-12-15T10:14:55Z</dcterms:created>
  <dcterms:modified xsi:type="dcterms:W3CDTF">2015-12-15T14:45:01Z</dcterms:modified>
</cp:coreProperties>
</file>